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y="5143500" cx="9144000"/>
  <p:notesSz cx="6858000" cy="9144000"/>
  <p:embeddedFontLst>
    <p:embeddedFont>
      <p:font typeface="Merriweather Sans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Cambria Math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1DEB20-ECE9-40DF-99BD-E66EE19EDEF8}">
  <a:tblStyle styleId="{D31DEB20-ECE9-40DF-99BD-E66EE19EDEF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4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3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MerriweatherSans-regular.fntdata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MerriweatherSans-italic.fntdata"/><Relationship Id="rId32" Type="http://schemas.openxmlformats.org/officeDocument/2006/relationships/slide" Target="slides/slide24.xml"/><Relationship Id="rId76" Type="http://schemas.openxmlformats.org/officeDocument/2006/relationships/font" Target="fonts/MerriweatherSans-bold.fntdata"/><Relationship Id="rId35" Type="http://schemas.openxmlformats.org/officeDocument/2006/relationships/slide" Target="slides/slide27.xml"/><Relationship Id="rId79" Type="http://schemas.openxmlformats.org/officeDocument/2006/relationships/font" Target="fonts/Roboto-regular.fntdata"/><Relationship Id="rId34" Type="http://schemas.openxmlformats.org/officeDocument/2006/relationships/slide" Target="slides/slide26.xml"/><Relationship Id="rId78" Type="http://schemas.openxmlformats.org/officeDocument/2006/relationships/font" Target="fonts/MerriweatherSans-bold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CambriaMath-regular.fntdata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0" name="Google Shape;220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4185ba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74185ba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6" name="Google Shape;256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74185ba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74185ba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74185ba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74185ba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2" name="Google Shape;292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4" name="Google Shape;304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9" name="Google Shape;319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3" name="Google Shape;333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7204b358d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67204b358d_1_32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1" name="Google Shape;341;g267204b358d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7204b358d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67204b358d_1_3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5" name="Google Shape;355;g267204b358d_1_3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2" name="Google Shape;362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5" name="Google Shape;375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2" name="Google Shape;382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394" name="Google Shape;394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3984752a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83984752a1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83984752a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4185ba3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874185ba31_0_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874185ba3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74185ba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74185ba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5" name="Google Shape;425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31" name="Google Shape;431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5" name="Google Shape;445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52" name="Google Shape;452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3" name="Google Shape;463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2" name="Google Shape;472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3" name="Google Shape;483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490" name="Google Shape;490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5" name="Google Shape;505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1" name="Google Shape;511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7" name="Google Shape;517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4" name="Google Shape;524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7" name="Google Shape;537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3984752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83984752a1_0_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7" name="Google Shape;547;g283984752a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3984752a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83984752a1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5" name="Google Shape;555;g283984752a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3" name="Google Shape;563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569" name="Google Shape;569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7" name="Google Shape;577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5" name="Google Shape;185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4" name="Google Shape;594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0" name="Google Shape;600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8" name="Google Shape;608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1" name="Google Shape;621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3" name="Google Shape;633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5" name="Google Shape;645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3" name="Google Shape;653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0" name="Google Shape;660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7" name="Google Shape;667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2" name="Google Shape;192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5" name="Google Shape;675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4" name="Google Shape;684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0" name="Google Shape;690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7" name="Google Shape;697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4" name="Google Shape;704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9" name="Google Shape;199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6" name="Google Shape;206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3" name="Google Shape;213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dx.doi.org/10.1093%2Fbib%2Fbbx00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ladstone.org/events?series=data-science-training-progra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enome.cshlp.org/content/18/9/1509" TargetMode="External"/><Relationship Id="rId4" Type="http://schemas.openxmlformats.org/officeDocument/2006/relationships/hyperlink" Target="https://genome.cshlp.org/content/18/9/1509" TargetMode="External"/><Relationship Id="rId5" Type="http://schemas.openxmlformats.org/officeDocument/2006/relationships/hyperlink" Target="https://genome.cshlp.org/content/18/9/1509" TargetMode="External"/><Relationship Id="rId6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ladstone-institutes/Bioinformatics-Workshops/blob/master/intermediate-r-rna-seq/Intermediate%20RNA-seq%20data%20analysis%20using%20R%20-%20Sept%202024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2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2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2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2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2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2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2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2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2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2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001850"/>
            <a:ext cx="41549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3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count matrix to the DEG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4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4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65" y="639075"/>
            <a:ext cx="4945035" cy="320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397900" y="4413450"/>
            <a:ext cx="37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10.1093/bib/bbx008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52875" y="1033100"/>
            <a:ext cx="389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Total read count for each sample is the same.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Few highly expressed genes make up a greater share of the total molecules (total library size) of samples B.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Smaller fraction of the reads will be left for the other genes for that samples (undersampling).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25800" y="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expressed genes bias the real DEG</a:t>
            </a:r>
            <a:endParaRPr b="1"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40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6614650" y="3617050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1 and 2 not-DE</a:t>
            </a:r>
            <a:endParaRPr sz="17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3 is 2X DE</a:t>
            </a:r>
            <a:endParaRPr sz="17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8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8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equence depth - tot</a:t>
            </a: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number of reads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07" name="Google Shape;3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9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10" name="Google Shape;31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5530425" y="2915338"/>
            <a:ext cx="3000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3" name="Google Shape;313;p59"/>
          <p:cNvSpPr txBox="1"/>
          <p:nvPr/>
        </p:nvSpPr>
        <p:spPr>
          <a:xfrm>
            <a:off x="5889125" y="4536900"/>
            <a:ext cx="32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2402250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N=12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4462925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N=6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p60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{D31DEB20-ECE9-40DF-99BD-E66EE19EDEF8}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24" name="Google Shape;324;p60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{D31DEB20-ECE9-40DF-99BD-E66EE19EDEF8}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25" name="Google Shape;325;p60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60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27" name="Google Shape;32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60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Google Shape;329;p60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2"/>
          <p:cNvSpPr txBox="1"/>
          <p:nvPr/>
        </p:nvSpPr>
        <p:spPr>
          <a:xfrm>
            <a:off x="181322" y="955700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quantifying the gene expression in one mouse only for each gene?</a:t>
            </a:r>
            <a:endParaRPr b="0" sz="11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3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comparing the gene expression of one gene between treated mice and control mice?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4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Normalized expression are necessary to remove technical biases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 length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RNA sample composition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remove between samples</a:t>
            </a:r>
            <a:r>
              <a:rPr lang="en" sz="2000">
                <a:solidFill>
                  <a:schemeClr val="accent1"/>
                </a:solidFill>
              </a:rPr>
              <a:t>-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batch effects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b="0" i="1" lang="en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5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</a:rPr>
              <a:t>A gene at least 10–15 counts in at least some libraries before it is considered to be expressed -&gt;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367" name="Google Shape;3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5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6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385" name="Google Shape;3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7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68"/>
          <p:cNvSpPr txBox="1"/>
          <p:nvPr/>
        </p:nvSpPr>
        <p:spPr>
          <a:xfrm>
            <a:off x="270245" y="608531"/>
            <a:ext cx="86925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</a:t>
            </a:r>
            <a:r>
              <a:rPr i="1" lang="en" sz="1800">
                <a:solidFill>
                  <a:srgbClr val="002A40"/>
                </a:solidFill>
              </a:rPr>
              <a:t>each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A40"/>
                </a:solidFill>
              </a:rPr>
              <a:t>Same denominator -&gt; comparable - NOT for RPKM(different denominator)</a:t>
            </a:r>
            <a:endParaRPr sz="18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Sample1 - gene1 TPM=2.5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Sample2 - gene1 TPM=2.5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9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181336" y="1548787"/>
            <a:ext cx="88428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181336" y="4302497"/>
            <a:ext cx="8498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075"/>
            <a:ext cx="8839203" cy="26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 txBox="1"/>
          <p:nvPr/>
        </p:nvSpPr>
        <p:spPr>
          <a:xfrm>
            <a:off x="66350" y="230225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total reads sequenced AND sample composition</a:t>
            </a:r>
            <a:endParaRPr b="1"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42100" y="142091"/>
            <a:ext cx="7886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workshop at Gladstone:</a:t>
            </a:r>
            <a:endParaRPr/>
          </a:p>
        </p:txBody>
      </p:sp>
      <p:sp>
        <p:nvSpPr>
          <p:cNvPr id="174" name="Google Shape;174;p45"/>
          <p:cNvSpPr txBox="1"/>
          <p:nvPr>
            <p:ph idx="1" type="body"/>
          </p:nvPr>
        </p:nvSpPr>
        <p:spPr>
          <a:xfrm>
            <a:off x="-51100" y="771475"/>
            <a:ext cx="9144000" cy="20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Sep 10, 12  | 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Introduction to Statistics, Experimental Design and Hypothesis Testing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Sep 16-17  | 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Single Cell RNA seq data analysis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Sep 20       | 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Sep 23-24  | 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Statistics of Enrichment Analysis Methods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Oct 11        |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Introduction to Pathway Analysis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Oct 17-18   |</a:t>
            </a:r>
            <a:r>
              <a:rPr lang="en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Working on Wynton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76912"/>
                </a:solidFill>
                <a:highlight>
                  <a:srgbClr val="FFFFFF"/>
                </a:highlight>
              </a:rPr>
              <a:t>Fall workshops schedule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-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Data Science Training Program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3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/>
          <p:nvPr/>
        </p:nvSpPr>
        <p:spPr>
          <a:xfrm>
            <a:off x="181336" y="44351"/>
            <a:ext cx="8515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74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2195650" y="2886000"/>
            <a:ext cx="4198526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5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76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76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457" name="Google Shape;45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76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76"/>
          <p:cNvSpPr txBox="1"/>
          <p:nvPr/>
        </p:nvSpPr>
        <p:spPr>
          <a:xfrm>
            <a:off x="397625" y="4694575"/>
            <a:ext cx="7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cpm to filter out genes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/>
        </p:nvSpPr>
        <p:spPr>
          <a:xfrm>
            <a:off x="0" y="2826725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</a:t>
            </a:r>
            <a:r>
              <a:rPr lang="en" sz="1800">
                <a:solidFill>
                  <a:schemeClr val="dk1"/>
                </a:solidFill>
              </a:rPr>
              <a:t>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b="0" i="0" lang="en" sz="19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1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77"/>
          <p:cNvSpPr/>
          <p:nvPr/>
        </p:nvSpPr>
        <p:spPr>
          <a:xfrm>
            <a:off x="136211" y="2021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</a:t>
            </a:r>
            <a:r>
              <a:rPr b="1" i="0" lang="en" sz="2100" u="none" cap="none" strike="noStrike">
                <a:solidFill>
                  <a:srgbClr val="0070C0"/>
                </a:solidFill>
              </a:rPr>
              <a:t>set of scaling factors</a:t>
            </a: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" sz="2100" u="none" cap="none" strike="noStrike">
                <a:solidFill>
                  <a:srgbClr val="0070C0"/>
                </a:solidFill>
              </a:rPr>
              <a:t>minimize</a:t>
            </a: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7"/>
          <p:cNvSpPr txBox="1"/>
          <p:nvPr/>
        </p:nvSpPr>
        <p:spPr>
          <a:xfrm>
            <a:off x="136200" y="1050050"/>
            <a:ext cx="88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ompositional biases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factors used to adjust the library size 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77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78"/>
          <p:cNvSpPr txBox="1"/>
          <p:nvPr/>
        </p:nvSpPr>
        <p:spPr>
          <a:xfrm>
            <a:off x="11" y="873951"/>
            <a:ext cx="7886700" cy="29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8"/>
          <p:cNvSpPr txBox="1"/>
          <p:nvPr/>
        </p:nvSpPr>
        <p:spPr>
          <a:xfrm>
            <a:off x="181327" y="4105650"/>
            <a:ext cx="7232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8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582925" y="3223500"/>
            <a:ext cx="1345375" cy="1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8"/>
          <p:cNvSpPr txBox="1"/>
          <p:nvPr/>
        </p:nvSpPr>
        <p:spPr>
          <a:xfrm>
            <a:off x="6656420" y="492896"/>
            <a:ext cx="270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09" y="873950"/>
            <a:ext cx="2045789" cy="1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molecul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0" name="Google Shape;5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1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81" name="Google Shape;181;p46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September 10th, 2024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min) 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8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lang="en" sz="20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0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85"/>
          <p:cNvGrpSpPr/>
          <p:nvPr/>
        </p:nvGrpSpPr>
        <p:grpSpPr>
          <a:xfrm>
            <a:off x="7277764" y="1119337"/>
            <a:ext cx="1563786" cy="1933463"/>
            <a:chOff x="7522764" y="1850462"/>
            <a:chExt cx="1563786" cy="1933463"/>
          </a:xfrm>
        </p:grpSpPr>
        <p:pic>
          <p:nvPicPr>
            <p:cNvPr id="529" name="Google Shape;529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85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1" name="Google Shape;531;p85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2" name="Google Shape;532;p85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540" name="Google Shape;540;p86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41" name="Google Shape;54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6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6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7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8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9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0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Google Shape;58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1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8" name="Google Shape;188;p47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2"/>
          <p:cNvSpPr txBox="1"/>
          <p:nvPr/>
        </p:nvSpPr>
        <p:spPr>
          <a:xfrm>
            <a:off x="369275" y="4589575"/>
            <a:ext cx="759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4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94"/>
          <p:cNvSpPr txBox="1"/>
          <p:nvPr/>
        </p:nvSpPr>
        <p:spPr>
          <a:xfrm>
            <a:off x="219957" y="4090140"/>
            <a:ext cx="8704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9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95"/>
          <p:cNvSpPr/>
          <p:nvPr/>
        </p:nvSpPr>
        <p:spPr>
          <a:xfrm>
            <a:off x="218896" y="796802"/>
            <a:ext cx="4353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mapped </a:t>
            </a:r>
            <a:r>
              <a:rPr lang="en" sz="1800">
                <a:solidFill>
                  <a:srgbClr val="002B42"/>
                </a:solidFill>
              </a:rPr>
              <a:t>to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a gene was first modeled using a </a:t>
            </a:r>
            <a:r>
              <a:rPr b="1" i="0" lang="en" sz="1800" u="none" cap="none" strike="noStrike">
                <a:solidFill>
                  <a:srgbClr val="002B42"/>
                </a:solidFill>
              </a:rPr>
              <a:t>Poisson distribution </a:t>
            </a:r>
            <a:r>
              <a:rPr i="0" lang="en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Marioni </a:t>
            </a:r>
            <a:r>
              <a:rPr i="1"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 al.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(2008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B42"/>
                </a:solidFill>
              </a:rPr>
              <a:t>Assumption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BUT t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218896" y="3527688"/>
            <a:ext cx="8515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5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95"/>
          <p:cNvGrpSpPr/>
          <p:nvPr/>
        </p:nvGrpSpPr>
        <p:grpSpPr>
          <a:xfrm>
            <a:off x="4507875" y="978813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15" name="Google Shape;615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95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95"/>
          <p:cNvSpPr txBox="1"/>
          <p:nvPr/>
        </p:nvSpPr>
        <p:spPr>
          <a:xfrm>
            <a:off x="4849100" y="3082100"/>
            <a:ext cx="2731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96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6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6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6"/>
          <p:cNvSpPr txBox="1"/>
          <p:nvPr/>
        </p:nvSpPr>
        <p:spPr>
          <a:xfrm>
            <a:off x="181325" y="4292675"/>
            <a:ext cx="8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CV(the standard deviation divided by the mean) describes the relative deviation of the gene expression distribution relative to its mean, where a low CV indicates low dispersion with respect to the mean.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7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97"/>
          <p:cNvSpPr txBox="1"/>
          <p:nvPr/>
        </p:nvSpPr>
        <p:spPr>
          <a:xfrm>
            <a:off x="90668" y="867173"/>
            <a:ext cx="588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7"/>
          <p:cNvSpPr txBox="1"/>
          <p:nvPr/>
        </p:nvSpPr>
        <p:spPr>
          <a:xfrm>
            <a:off x="0" y="1684091"/>
            <a:ext cx="58833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i="0" lang="en" sz="18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Tagwise dispersion</a:t>
            </a:r>
            <a:r>
              <a:rPr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 of the degree of consistent inter-library variation for that tag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EB shrinkage to a common (trended) dispersion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7"/>
          <p:cNvSpPr txBox="1"/>
          <p:nvPr/>
        </p:nvSpPr>
        <p:spPr>
          <a:xfrm>
            <a:off x="6247325" y="3729325"/>
            <a:ext cx="240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7"/>
          <p:cNvSpPr txBox="1"/>
          <p:nvPr/>
        </p:nvSpPr>
        <p:spPr>
          <a:xfrm>
            <a:off x="5951975" y="46157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estimateDisp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(y, design)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pic>
        <p:nvPicPr>
          <p:cNvPr id="640" name="Google Shape;6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77" y="656098"/>
            <a:ext cx="2956000" cy="21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7"/>
          <p:cNvSpPr txBox="1"/>
          <p:nvPr/>
        </p:nvSpPr>
        <p:spPr>
          <a:xfrm>
            <a:off x="6218950" y="2760150"/>
            <a:ext cx="234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tag-wise dispersions (orange dots) are the result of shrinking the gene-wise dispersion (black dots) to the trend (blue line)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98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</a:t>
            </a:r>
            <a:r>
              <a:rPr lang="en" sz="1800">
                <a:solidFill>
                  <a:srgbClr val="002B42"/>
                </a:solidFill>
              </a:rPr>
              <a:t>- d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99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100"/>
          <p:cNvSpPr txBox="1"/>
          <p:nvPr/>
        </p:nvSpPr>
        <p:spPr>
          <a:xfrm>
            <a:off x="181324" y="873950"/>
            <a:ext cx="88359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101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71" name="Google Shape;67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95" name="Google Shape;195;p48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678" name="Google Shape;678;p102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2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02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3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10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21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o"/>
            </a:pPr>
            <a:r>
              <a:rPr lang="en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5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105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06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8" name="Google Shape;708;p106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6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Fall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7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</a:t>
            </a:r>
            <a:r>
              <a:rPr lang="en"/>
              <a:t> </a:t>
            </a:r>
            <a:endParaRPr/>
          </a:p>
        </p:txBody>
      </p:sp>
      <p:sp>
        <p:nvSpPr>
          <p:cNvPr id="202" name="Google Shape;202;p49"/>
          <p:cNvSpPr txBox="1"/>
          <p:nvPr/>
        </p:nvSpPr>
        <p:spPr>
          <a:xfrm>
            <a:off x="628650" y="14073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similar course or 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about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209" name="Google Shape;209;p50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Sept_intermediatRNAseq.zip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presentation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51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